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937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93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569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774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774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91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318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592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855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8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41E9E-E3EB-4E5E-92D3-8781AC63D272}" type="datetimeFigureOut">
              <a:rPr lang="es-CO" smtClean="0"/>
              <a:t>28/07/2020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46D58-707A-487A-AE87-D51D2D56FF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934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0611" y="630325"/>
            <a:ext cx="10811436" cy="1655762"/>
          </a:xfrm>
        </p:spPr>
        <p:txBody>
          <a:bodyPr>
            <a:noAutofit/>
          </a:bodyPr>
          <a:lstStyle/>
          <a:p>
            <a:r>
              <a:rPr lang="es-CO" sz="4400" dirty="0" smtClean="0"/>
              <a:t>Audiencia pública :</a:t>
            </a:r>
          </a:p>
          <a:p>
            <a:r>
              <a:rPr lang="es-CO" sz="4400" dirty="0" smtClean="0"/>
              <a:t>El servicio privado de transporte intermediado por plataformas digitales</a:t>
            </a:r>
          </a:p>
          <a:p>
            <a:endParaRPr lang="es-CO" sz="1400" dirty="0" smtClean="0"/>
          </a:p>
          <a:p>
            <a:endParaRPr lang="es-CO" sz="1400" dirty="0"/>
          </a:p>
          <a:p>
            <a:endParaRPr lang="es-CO" sz="1400" dirty="0" smtClean="0"/>
          </a:p>
          <a:p>
            <a:endParaRPr lang="es-CO" sz="1400" dirty="0"/>
          </a:p>
          <a:p>
            <a:endParaRPr lang="es-CO" sz="1400" dirty="0" smtClean="0"/>
          </a:p>
          <a:p>
            <a:endParaRPr lang="es-CO" sz="1400" dirty="0"/>
          </a:p>
          <a:p>
            <a:endParaRPr lang="es-CO" sz="1400" dirty="0" smtClean="0"/>
          </a:p>
          <a:p>
            <a:r>
              <a:rPr lang="es-CO" sz="2800" dirty="0" smtClean="0"/>
              <a:t>Agradecimiento por la invitación </a:t>
            </a:r>
            <a:r>
              <a:rPr lang="es-CO" sz="3600" dirty="0" smtClean="0"/>
              <a:t>: </a:t>
            </a:r>
          </a:p>
          <a:p>
            <a:r>
              <a:rPr lang="es-CO" sz="2000" dirty="0" smtClean="0"/>
              <a:t>Dr. ALFREDO RAFAEL DELUQUE ZULETA (Presidente)–</a:t>
            </a:r>
          </a:p>
          <a:p>
            <a:r>
              <a:rPr lang="es-CO" sz="2000" dirty="0" smtClean="0"/>
              <a:t> Dr. JULIAN PEINADO RAMIREZ (Vicepresidente)</a:t>
            </a:r>
          </a:p>
          <a:p>
            <a:r>
              <a:rPr lang="es-CO" sz="2000" dirty="0" smtClean="0"/>
              <a:t>Y al H.R. Dr. GABRIEL SANTOS GARCÍA</a:t>
            </a:r>
            <a:endParaRPr lang="es-CO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3843" t="24632" r="34222" b="53493"/>
          <a:stretch/>
        </p:blipFill>
        <p:spPr>
          <a:xfrm>
            <a:off x="510987" y="167528"/>
            <a:ext cx="2689411" cy="122215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043954" y="3182487"/>
            <a:ext cx="89691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FF0000"/>
                </a:solidFill>
              </a:rPr>
              <a:t>Profesor José Stalin Rojas A.</a:t>
            </a:r>
            <a:endParaRPr lang="es-CO" sz="2400" b="1" dirty="0">
              <a:solidFill>
                <a:srgbClr val="FF0000"/>
              </a:solidFill>
            </a:endParaRPr>
          </a:p>
          <a:p>
            <a:pPr algn="ctr"/>
            <a:r>
              <a:rPr lang="es-CO" sz="2400" dirty="0" smtClean="0"/>
              <a:t>OBSERVATORIO DE MOVILIDAD y LOGÍSTICA</a:t>
            </a:r>
          </a:p>
          <a:p>
            <a:pPr algn="ctr"/>
            <a:r>
              <a:rPr lang="es-CO" sz="2400" dirty="0" smtClean="0"/>
              <a:t>UNIVERSIDAD NACIONAL DE COLOMBIA</a:t>
            </a:r>
            <a:endParaRPr lang="es-CO" sz="2400" dirty="0"/>
          </a:p>
        </p:txBody>
      </p:sp>
      <p:pic>
        <p:nvPicPr>
          <p:cNvPr id="1026" name="Picture 2" descr="Archivo:Universidad Nacional de Colombia - Escudo 2016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777" y="167528"/>
            <a:ext cx="1137490" cy="133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99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3753" y="149972"/>
            <a:ext cx="10883153" cy="1325563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LAS PLATAFORMAS NO HAN QUITADO MERCADO A LOS TAXIS, HAN CREADO UN MERCADO NUEVO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5154" y="1825625"/>
            <a:ext cx="6481482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CO" dirty="0" smtClean="0"/>
              <a:t>Encuesta de movilidad 2019 (Bogotá).</a:t>
            </a:r>
          </a:p>
          <a:p>
            <a:pPr algn="just"/>
            <a:r>
              <a:rPr lang="es-CO" dirty="0" smtClean="0"/>
              <a:t>Las aplicaciones (</a:t>
            </a:r>
            <a:r>
              <a:rPr lang="es-CO" dirty="0" err="1" smtClean="0"/>
              <a:t>uber</a:t>
            </a:r>
            <a:r>
              <a:rPr lang="es-CO" dirty="0" smtClean="0"/>
              <a:t>, </a:t>
            </a:r>
            <a:r>
              <a:rPr lang="es-CO" dirty="0" err="1" smtClean="0"/>
              <a:t>didi</a:t>
            </a:r>
            <a:r>
              <a:rPr lang="es-CO" dirty="0" smtClean="0"/>
              <a:t>, </a:t>
            </a:r>
            <a:r>
              <a:rPr lang="es-CO" dirty="0" err="1" smtClean="0"/>
              <a:t>etc</a:t>
            </a:r>
            <a:r>
              <a:rPr lang="es-CO" dirty="0" smtClean="0"/>
              <a:t>) tiene una participación del 3.3% del total de viajes que se hacen diariamente</a:t>
            </a:r>
          </a:p>
          <a:p>
            <a:pPr algn="just"/>
            <a:r>
              <a:rPr lang="es-CO" dirty="0" smtClean="0"/>
              <a:t>Los </a:t>
            </a:r>
            <a:r>
              <a:rPr lang="es-CO" dirty="0"/>
              <a:t>taxis tiene una participación del 4.9% del total de viajes que se hacen diariamente en Bogotá. </a:t>
            </a:r>
            <a:endParaRPr lang="es-CO" dirty="0" smtClean="0"/>
          </a:p>
          <a:p>
            <a:pPr algn="just"/>
            <a:endParaRPr lang="es-CO" dirty="0" smtClean="0"/>
          </a:p>
          <a:p>
            <a:r>
              <a:rPr lang="es-CO" dirty="0"/>
              <a:t>Los taxis tuvieron una participación de 4.6% en 2015 y paso a 4.9% en 2019.</a:t>
            </a:r>
          </a:p>
          <a:p>
            <a:r>
              <a:rPr lang="es-CO" dirty="0"/>
              <a:t>El transporte informal tuvo una participación  0.68% en 2015 y paso a 3.3 en </a:t>
            </a:r>
            <a:r>
              <a:rPr lang="es-CO" dirty="0" smtClean="0"/>
              <a:t>2019</a:t>
            </a:r>
          </a:p>
          <a:p>
            <a:endParaRPr lang="es-CO" dirty="0" smtClean="0"/>
          </a:p>
          <a:p>
            <a:r>
              <a:rPr lang="es-CO" dirty="0" smtClean="0"/>
              <a:t>Los taxis aumentaron en su numero de viajes pero el </a:t>
            </a:r>
            <a:r>
              <a:rPr lang="es-CO" dirty="0" err="1" smtClean="0"/>
              <a:t>trannsporte</a:t>
            </a:r>
            <a:r>
              <a:rPr lang="es-CO" dirty="0" smtClean="0"/>
              <a:t> informal/ilegal aumento </a:t>
            </a:r>
            <a:endParaRPr lang="es-CO" dirty="0"/>
          </a:p>
          <a:p>
            <a:r>
              <a:rPr lang="es-CO" dirty="0" smtClean="0"/>
              <a:t>Transporte informal e ilegal fueron </a:t>
            </a:r>
            <a:endParaRPr lang="es-CO" dirty="0"/>
          </a:p>
          <a:p>
            <a:pPr algn="just"/>
            <a:endParaRPr lang="es-CO" dirty="0" smtClean="0"/>
          </a:p>
          <a:p>
            <a:pPr algn="just"/>
            <a:endParaRPr lang="es-CO" dirty="0" smtClean="0"/>
          </a:p>
          <a:p>
            <a:pPr marL="0" indent="0" algn="just">
              <a:buNone/>
            </a:pPr>
            <a:r>
              <a:rPr lang="es-CO" dirty="0" smtClean="0"/>
              <a:t>Fuente : Secretaria de movilidad de Bogotá</a:t>
            </a:r>
            <a:endParaRPr lang="es-CO" dirty="0"/>
          </a:p>
        </p:txBody>
      </p:sp>
      <p:pic>
        <p:nvPicPr>
          <p:cNvPr id="4" name="Imagen 3"/>
          <p:cNvPicPr/>
          <p:nvPr/>
        </p:nvPicPr>
        <p:blipFill rotWithShape="1">
          <a:blip r:embed="rId2"/>
          <a:srcRect l="25225" t="20538" r="12103" b="9849"/>
          <a:stretch/>
        </p:blipFill>
        <p:spPr bwMode="auto">
          <a:xfrm>
            <a:off x="7109067" y="1475535"/>
            <a:ext cx="4852072" cy="45482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" descr="Archivo:Universidad Nacional de Colombia - Escudo 2016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934" y="0"/>
            <a:ext cx="1103066" cy="11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50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4128" y="3962470"/>
            <a:ext cx="1161825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 2019 la Encuesta de Movilidad afirma (*)</a:t>
            </a:r>
            <a:r>
              <a:rPr lang="es-CO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 </a:t>
            </a:r>
            <a:endParaRPr lang="es-CO" sz="2800" dirty="0" smtClean="0">
              <a:solidFill>
                <a:srgbClr val="00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  <a:p>
            <a:pPr algn="just">
              <a:spcAft>
                <a:spcPts val="0"/>
              </a:spcAft>
            </a:pPr>
            <a:endParaRPr lang="es-CO" sz="2400" i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CO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transporte  Ilegal: aumentó en todos los estratos, principalmente en estratos 4, 5 y 6.” </a:t>
            </a:r>
          </a:p>
          <a:p>
            <a:pPr algn="just">
              <a:spcAft>
                <a:spcPts val="0"/>
              </a:spcAft>
            </a:pPr>
            <a:endParaRPr lang="es-CO" sz="2400" i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CO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los estratos 5 y 6, se nota un descenso del uso de taxi </a:t>
            </a:r>
            <a:endParaRPr lang="es-CO" sz="2800" dirty="0" smtClean="0">
              <a:solidFill>
                <a:srgbClr val="00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  <a:p>
            <a:pPr algn="just">
              <a:spcAft>
                <a:spcPts val="0"/>
              </a:spcAft>
            </a:pPr>
            <a:endParaRPr lang="es-CO" sz="2400" i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CO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los estratos 4 y 5 se presentó una reducción del uso de trans­porte público colectivo</a:t>
            </a:r>
            <a:endParaRPr lang="es-CO" sz="2800" dirty="0" smtClean="0">
              <a:solidFill>
                <a:srgbClr val="00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  <a:p>
            <a:pPr algn="just">
              <a:spcAft>
                <a:spcPts val="0"/>
              </a:spcAft>
            </a:pPr>
            <a:r>
              <a:rPr lang="es-CO" sz="2400" i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 todos los estratos menos el estrato 5 aumento del uso de Transmilenio … </a:t>
            </a:r>
            <a:endParaRPr lang="es-CO" sz="2800" dirty="0" smtClean="0">
              <a:solidFill>
                <a:srgbClr val="00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  <a:p>
            <a:pPr algn="just">
              <a:spcAft>
                <a:spcPts val="0"/>
              </a:spcAft>
            </a:pPr>
            <a:endParaRPr lang="es-CO" sz="2400" i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CO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creo un mercado nuevo y los taxis conservaron su mercado tradicional</a:t>
            </a:r>
            <a:r>
              <a:rPr lang="es-CO" sz="2400" i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Es un mercado diferente al de los taxis tradicionales.</a:t>
            </a:r>
            <a:endParaRPr lang="es-CO" sz="2800" dirty="0" smtClean="0">
              <a:solidFill>
                <a:srgbClr val="FF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  <a:p>
            <a:pPr algn="just">
              <a:spcAft>
                <a:spcPts val="0"/>
              </a:spcAft>
            </a:pPr>
            <a:endParaRPr lang="es-CO" sz="24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CO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(*) En 2019 hay más viajes diarios que con respecto a 2015 </a:t>
            </a:r>
            <a:endParaRPr lang="es-CO" sz="2800" dirty="0" smtClean="0">
              <a:solidFill>
                <a:srgbClr val="00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  <a:p>
            <a:pPr algn="just"/>
            <a:r>
              <a:rPr lang="es-CO" sz="2400" dirty="0" smtClean="0"/>
              <a:t>Fuente : Secretaria de movilidad de Bogotá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22729" y="322729"/>
            <a:ext cx="10165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FF0000"/>
                </a:solidFill>
              </a:rPr>
              <a:t>EL TRANSPORTE A TRAVÉS DE PLATAFORMAS NO COMPITEN CON EL TAXI POR TIEMPO, NI POR TARIFA (EN ALGUNOS CASOS) SINO POR OTROS FACTORES DE PERCEPCIÓN (SEGURIDAD, AMABILIDAD)</a:t>
            </a:r>
          </a:p>
          <a:p>
            <a:pPr algn="ctr"/>
            <a:endParaRPr lang="es-CO" sz="2400" dirty="0">
              <a:solidFill>
                <a:srgbClr val="FF0000"/>
              </a:solidFill>
            </a:endParaRPr>
          </a:p>
        </p:txBody>
      </p:sp>
      <p:pic>
        <p:nvPicPr>
          <p:cNvPr id="6" name="Imagen 5"/>
          <p:cNvPicPr/>
          <p:nvPr/>
        </p:nvPicPr>
        <p:blipFill rotWithShape="1">
          <a:blip r:embed="rId2"/>
          <a:srcRect l="8691" t="60336" r="17478" b="26289"/>
          <a:stretch/>
        </p:blipFill>
        <p:spPr bwMode="auto">
          <a:xfrm>
            <a:off x="94129" y="1757154"/>
            <a:ext cx="11869271" cy="19407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2" descr="Archivo:Universidad Nacional de Colombia - Escudo 2016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934" y="0"/>
            <a:ext cx="1103066" cy="11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9283" y="188259"/>
            <a:ext cx="113762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3600" dirty="0" smtClean="0">
                <a:solidFill>
                  <a:srgbClr val="FF0000"/>
                </a:solidFill>
                <a:effectLst/>
                <a:latin typeface="Helvetica Neue"/>
                <a:ea typeface="Times New Roman" panose="02020603050405020304" pitchFamily="18" charset="0"/>
                <a:cs typeface="Arial MT"/>
              </a:rPr>
              <a:t>Pregunta:  Hacia donde migró la movilidad de </a:t>
            </a:r>
          </a:p>
          <a:p>
            <a:pPr algn="just">
              <a:spcAft>
                <a:spcPts val="0"/>
              </a:spcAft>
            </a:pPr>
            <a:r>
              <a:rPr lang="es-CO" sz="3600" dirty="0" smtClean="0">
                <a:solidFill>
                  <a:srgbClr val="FF0000"/>
                </a:solidFill>
                <a:effectLst/>
                <a:latin typeface="Helvetica Neue"/>
                <a:ea typeface="Times New Roman" panose="02020603050405020304" pitchFamily="18" charset="0"/>
                <a:cs typeface="Arial MT"/>
              </a:rPr>
              <a:t>los estratos 4, 5 y 6? </a:t>
            </a:r>
          </a:p>
          <a:p>
            <a:pPr algn="just">
              <a:spcAft>
                <a:spcPts val="0"/>
              </a:spcAft>
            </a:pPr>
            <a:endParaRPr lang="es-CO" sz="3600" dirty="0">
              <a:solidFill>
                <a:srgbClr val="000000"/>
              </a:solidFill>
              <a:latin typeface="Helvetica Neue"/>
              <a:ea typeface="Times New Roman" panose="02020603050405020304" pitchFamily="18" charset="0"/>
              <a:cs typeface="Arial MT"/>
            </a:endParaRPr>
          </a:p>
          <a:p>
            <a:pPr algn="just"/>
            <a:r>
              <a:rPr lang="es-CO" sz="3600" dirty="0" smtClean="0">
                <a:solidFill>
                  <a:srgbClr val="000000"/>
                </a:solidFill>
                <a:effectLst/>
                <a:latin typeface="Helvetica Neue"/>
                <a:ea typeface="Times New Roman" panose="02020603050405020304" pitchFamily="18" charset="0"/>
                <a:cs typeface="Arial MT"/>
              </a:rPr>
              <a:t>No fue a Transmilenio porque Transmilenio no pasa por los estratos 5 y 6 (por el 4 si), tampoco migró hacia los alimentadores (refleja un descenso también), tampoco migro hacia los taxis porque ellos permanecieron iguales (</a:t>
            </a:r>
            <a:r>
              <a:rPr lang="es-CO" sz="2800" dirty="0"/>
              <a:t>En 2015 Bogotá tenia 52.390 y en 2019 Bogotá tiene 52.400 taxis (fuente : Observatorio del medio </a:t>
            </a:r>
            <a:r>
              <a:rPr lang="es-CO" sz="2800" dirty="0" smtClean="0"/>
              <a:t>ambiente</a:t>
            </a:r>
            <a:r>
              <a:rPr lang="es-CO" sz="3600" dirty="0" smtClean="0"/>
              <a:t>)</a:t>
            </a:r>
            <a:endParaRPr lang="es-CO" sz="3600" dirty="0"/>
          </a:p>
          <a:p>
            <a:pPr algn="just">
              <a:spcAft>
                <a:spcPts val="0"/>
              </a:spcAft>
            </a:pPr>
            <a:r>
              <a:rPr lang="es-CO" sz="3600" dirty="0" smtClean="0">
                <a:solidFill>
                  <a:srgbClr val="000000"/>
                </a:solidFill>
                <a:effectLst/>
                <a:latin typeface="Helvetica Neue"/>
                <a:ea typeface="Times New Roman" panose="02020603050405020304" pitchFamily="18" charset="0"/>
                <a:cs typeface="Arial MT"/>
              </a:rPr>
              <a:t>Nota : No sabemos si los señores taxistas se les redujo el ingreso</a:t>
            </a:r>
          </a:p>
          <a:p>
            <a:pPr algn="just">
              <a:spcAft>
                <a:spcPts val="0"/>
              </a:spcAft>
            </a:pPr>
            <a:r>
              <a:rPr lang="es-CO" sz="3600" dirty="0" smtClean="0">
                <a:solidFill>
                  <a:srgbClr val="FF0000"/>
                </a:solidFill>
                <a:effectLst/>
                <a:latin typeface="Helvetica Neue"/>
                <a:ea typeface="Times New Roman" panose="02020603050405020304" pitchFamily="18" charset="0"/>
                <a:cs typeface="Arial MT"/>
              </a:rPr>
              <a:t>Posible respuesta: Migraron hacia las aplicaciones</a:t>
            </a:r>
            <a:r>
              <a:rPr lang="es-CO" sz="2400" dirty="0" smtClean="0">
                <a:solidFill>
                  <a:srgbClr val="FF0000"/>
                </a:solidFill>
                <a:effectLst/>
                <a:latin typeface="Helvetica Neue"/>
                <a:ea typeface="Times New Roman" panose="02020603050405020304" pitchFamily="18" charset="0"/>
                <a:cs typeface="Arial MT"/>
              </a:rPr>
              <a:t>.</a:t>
            </a:r>
            <a:endParaRPr lang="es-CO" sz="2800" dirty="0">
              <a:solidFill>
                <a:srgbClr val="FF0000"/>
              </a:solidFill>
              <a:effectLst/>
              <a:latin typeface="Arial MT"/>
              <a:ea typeface="Times New Roman" panose="02020603050405020304" pitchFamily="18" charset="0"/>
              <a:cs typeface="Arial MT"/>
            </a:endParaRPr>
          </a:p>
        </p:txBody>
      </p:sp>
      <p:pic>
        <p:nvPicPr>
          <p:cNvPr id="5" name="Picture 2" descr="Archivo:Universidad Nacional de Colombia - Escudo 2016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934" y="0"/>
            <a:ext cx="1103066" cy="11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37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20041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0000"/>
                </a:solidFill>
              </a:rPr>
              <a:t>SUGERENCIAS PARA UNA LEGISLACIÓN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0126" y="1156447"/>
            <a:ext cx="11703627" cy="435133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CO" sz="9600" dirty="0" smtClean="0"/>
              <a:t>La realidad a cambiado desde el año 2002 </a:t>
            </a:r>
            <a:r>
              <a:rPr lang="es-CO" sz="8000" dirty="0" smtClean="0"/>
              <a:t>– PERO EXISTE LA LEY !!! </a:t>
            </a:r>
            <a:r>
              <a:rPr lang="es-CO" sz="9600" dirty="0" smtClean="0"/>
              <a:t>Esta ley es acorde a la realidad de ese momento  donde no existían las aplicaciones. </a:t>
            </a:r>
          </a:p>
          <a:p>
            <a:pPr marL="0" indent="0" algn="just">
              <a:buNone/>
            </a:pPr>
            <a:endParaRPr lang="es-CO" sz="8000" dirty="0" smtClean="0"/>
          </a:p>
          <a:p>
            <a:pPr lvl="0" algn="just"/>
            <a:r>
              <a:rPr lang="es-CO" sz="9600" dirty="0" smtClean="0"/>
              <a:t>SUGERENCIAS</a:t>
            </a:r>
            <a:r>
              <a:rPr lang="es-CO" sz="7200" dirty="0" smtClean="0"/>
              <a:t>:</a:t>
            </a:r>
          </a:p>
          <a:p>
            <a:pPr lvl="0" algn="just"/>
            <a:endParaRPr lang="es-CO" sz="6400" dirty="0" smtClean="0"/>
          </a:p>
          <a:p>
            <a:pPr marL="1169988" indent="-538163" algn="just">
              <a:buFont typeface="+mj-lt"/>
              <a:buAutoNum type="romanUcPeriod"/>
              <a:tabLst>
                <a:tab pos="806450" algn="l"/>
              </a:tabLst>
            </a:pPr>
            <a:r>
              <a:rPr lang="es-CO" sz="9600" dirty="0" smtClean="0">
                <a:solidFill>
                  <a:srgbClr val="FF0000"/>
                </a:solidFill>
              </a:rPr>
              <a:t>Que no existan  legislaciones diferentes para taxis y plataformas, es decir, que operen en las mismas condiciones (impuestos, tarifas, responsabilidades, seguros) (Puede presentarse situaciones de competencia asimétrica)</a:t>
            </a:r>
          </a:p>
          <a:p>
            <a:pPr marL="1169988" indent="-538163" algn="just">
              <a:buFont typeface="+mj-lt"/>
              <a:buAutoNum type="romanUcPeriod"/>
            </a:pPr>
            <a:r>
              <a:rPr lang="es-CO" sz="9600" dirty="0" smtClean="0">
                <a:solidFill>
                  <a:srgbClr val="FF0000"/>
                </a:solidFill>
              </a:rPr>
              <a:t>Que </a:t>
            </a:r>
            <a:r>
              <a:rPr lang="es-CO" sz="9600" dirty="0">
                <a:solidFill>
                  <a:srgbClr val="FF0000"/>
                </a:solidFill>
              </a:rPr>
              <a:t>operen como empresas de </a:t>
            </a:r>
            <a:r>
              <a:rPr lang="es-CO" sz="9600" dirty="0" smtClean="0">
                <a:solidFill>
                  <a:srgbClr val="FF0000"/>
                </a:solidFill>
              </a:rPr>
              <a:t>transporte hasta que no camben la legislación o se cree una figura jurídica que las defina como empresas ligadas al transporte y no solo como plataformas</a:t>
            </a:r>
          </a:p>
          <a:p>
            <a:pPr marL="1169988" lvl="0" indent="-538163" algn="just">
              <a:buFont typeface="+mj-lt"/>
              <a:buAutoNum type="romanUcPeriod"/>
            </a:pPr>
            <a:r>
              <a:rPr lang="es-CO" sz="9600" dirty="0" smtClean="0">
                <a:solidFill>
                  <a:srgbClr val="FF0000"/>
                </a:solidFill>
              </a:rPr>
              <a:t>Que </a:t>
            </a:r>
            <a:r>
              <a:rPr lang="es-CO" sz="9600" dirty="0">
                <a:solidFill>
                  <a:srgbClr val="FF0000"/>
                </a:solidFill>
              </a:rPr>
              <a:t>los conductores tengan garantías </a:t>
            </a:r>
            <a:r>
              <a:rPr lang="es-CO" sz="9600" dirty="0" smtClean="0">
                <a:solidFill>
                  <a:srgbClr val="FF0000"/>
                </a:solidFill>
              </a:rPr>
              <a:t>laborales. Empresas asuman responsabilidades por la labor de conducción </a:t>
            </a:r>
          </a:p>
          <a:p>
            <a:pPr marL="1169988" lvl="0" indent="-538163" algn="just">
              <a:buFont typeface="+mj-lt"/>
              <a:buAutoNum type="romanUcPeriod"/>
            </a:pPr>
            <a:r>
              <a:rPr lang="es-CO" sz="9600" dirty="0" smtClean="0">
                <a:solidFill>
                  <a:srgbClr val="FF0000"/>
                </a:solidFill>
              </a:rPr>
              <a:t>Que </a:t>
            </a:r>
            <a:r>
              <a:rPr lang="es-CO" sz="9600" dirty="0">
                <a:solidFill>
                  <a:srgbClr val="FF0000"/>
                </a:solidFill>
              </a:rPr>
              <a:t>los usuarios estén protegidos al igual que los usuarios de taxis</a:t>
            </a:r>
            <a:r>
              <a:rPr lang="es-CO" sz="7200" dirty="0" smtClean="0">
                <a:solidFill>
                  <a:srgbClr val="FF0000"/>
                </a:solidFill>
              </a:rPr>
              <a:t>.</a:t>
            </a:r>
          </a:p>
          <a:p>
            <a:pPr marL="1169988" lvl="0" indent="-538163" algn="just">
              <a:buFont typeface="+mj-lt"/>
              <a:buAutoNum type="romanUcPeriod"/>
            </a:pPr>
            <a:r>
              <a:rPr lang="es-CO" sz="11200" dirty="0" smtClean="0">
                <a:solidFill>
                  <a:srgbClr val="FF0000"/>
                </a:solidFill>
              </a:rPr>
              <a:t>Fondo de modernización del transporte público individual de pasajeros</a:t>
            </a:r>
            <a:r>
              <a:rPr lang="es-CO" sz="11200" smtClean="0">
                <a:solidFill>
                  <a:srgbClr val="FF0000"/>
                </a:solidFill>
              </a:rPr>
              <a:t>. </a:t>
            </a:r>
            <a:endParaRPr lang="es-CO" dirty="0"/>
          </a:p>
        </p:txBody>
      </p:sp>
      <p:pic>
        <p:nvPicPr>
          <p:cNvPr id="4" name="Picture 2" descr="Archivo:Universidad Nacional de Colombia - Escudo 2016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934" y="0"/>
            <a:ext cx="1103066" cy="11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61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GRACIAS </a:t>
            </a:r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838200" y="2200853"/>
            <a:ext cx="107397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 smtClean="0">
                <a:solidFill>
                  <a:srgbClr val="FF0000"/>
                </a:solidFill>
              </a:rPr>
              <a:t>Profesor José Stalin Rojas A.</a:t>
            </a:r>
          </a:p>
          <a:p>
            <a:pPr algn="ctr"/>
            <a:endParaRPr lang="es-CO" sz="4000" b="1" dirty="0" smtClean="0"/>
          </a:p>
          <a:p>
            <a:pPr algn="ctr"/>
            <a:r>
              <a:rPr lang="es-CO" sz="4000" b="1" dirty="0" smtClean="0"/>
              <a:t>jsrojasam@unal.edu.co</a:t>
            </a:r>
            <a:endParaRPr lang="es-CO" sz="4000" b="1" dirty="0" smtClean="0"/>
          </a:p>
          <a:p>
            <a:pPr algn="ctr"/>
            <a:endParaRPr lang="es-CO" sz="4000" b="1" dirty="0" smtClean="0">
              <a:solidFill>
                <a:srgbClr val="FF0000"/>
              </a:solidFill>
            </a:endParaRPr>
          </a:p>
          <a:p>
            <a:pPr algn="ctr"/>
            <a:r>
              <a:rPr lang="es-CO" sz="4000" dirty="0" smtClean="0"/>
              <a:t>OBSERVATORIO DE MOVILIDAD y LOGÍSTICA</a:t>
            </a:r>
          </a:p>
          <a:p>
            <a:pPr algn="ctr"/>
            <a:r>
              <a:rPr lang="es-CO" sz="4000" dirty="0" smtClean="0"/>
              <a:t>UNIVERSIDAD NACIONAL DE COLOMBIA</a:t>
            </a:r>
            <a:endParaRPr lang="es-CO" sz="4000" dirty="0"/>
          </a:p>
        </p:txBody>
      </p:sp>
      <p:pic>
        <p:nvPicPr>
          <p:cNvPr id="5" name="Picture 2" descr="Archivo:Universidad Nacional de Colombia - Escudo 2016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934" y="0"/>
            <a:ext cx="1103066" cy="1156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351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567</Words>
  <Application>Microsoft Office PowerPoint</Application>
  <PresentationFormat>Panorámica</PresentationFormat>
  <Paragraphs>66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MT</vt:lpstr>
      <vt:lpstr>Calibri</vt:lpstr>
      <vt:lpstr>Calibri Light</vt:lpstr>
      <vt:lpstr>Helvetica Neue</vt:lpstr>
      <vt:lpstr>Times New Roman</vt:lpstr>
      <vt:lpstr>Tema de Office</vt:lpstr>
      <vt:lpstr>Presentación de PowerPoint</vt:lpstr>
      <vt:lpstr>LAS PLATAFORMAS NO HAN QUITADO MERCADO A LOS TAXIS, HAN CREADO UN MERCADO NUEVO</vt:lpstr>
      <vt:lpstr>Presentación de PowerPoint</vt:lpstr>
      <vt:lpstr>Presentación de PowerPoint</vt:lpstr>
      <vt:lpstr>SUGERENCIAS PARA UNA LEGISLACIÓN</vt:lpstr>
      <vt:lpstr>GRACIAS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Flomar</dc:creator>
  <cp:lastModifiedBy>Flomar</cp:lastModifiedBy>
  <cp:revision>15</cp:revision>
  <dcterms:created xsi:type="dcterms:W3CDTF">2020-07-28T14:21:00Z</dcterms:created>
  <dcterms:modified xsi:type="dcterms:W3CDTF">2020-07-28T15:59:53Z</dcterms:modified>
</cp:coreProperties>
</file>